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7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0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13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91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02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94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22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4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43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1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42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026BDD-15DA-43FF-86EC-C46819557382}" type="datetimeFigureOut">
              <a:rPr lang="en-CA" smtClean="0"/>
              <a:t>2019-05-02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8F2B638-4817-44F4-AC4F-BBAE4A7F19B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fpTyQ49zx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Y1LukxY4c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A0C3-AB42-43A0-B81B-A0B27BD7A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PFP 304 Interviewing and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36816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AEBD416-58B3-4619-97E4-2630E77E3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563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/>
              <a:t>Write in past tense / first person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6F8D479-1777-4CFC-9B45-AAF911861D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838200"/>
            <a:ext cx="8915400" cy="58674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“Mr. Rogers said he worked at . . . .”</a:t>
            </a:r>
          </a:p>
          <a:p>
            <a:pPr marL="533400" indent="-533400">
              <a:buNone/>
            </a:pPr>
            <a:r>
              <a:rPr lang="en-US" altLang="en-US"/>
              <a:t>	</a:t>
            </a:r>
            <a:r>
              <a:rPr lang="en-US" altLang="en-US" sz="3200"/>
              <a:t>-	“I arrived at 2200 hours . . . .”</a:t>
            </a:r>
          </a:p>
          <a:p>
            <a:pPr marL="533400" indent="-533400">
              <a:buNone/>
            </a:pPr>
            <a:r>
              <a:rPr lang="en-US" altLang="en-US" sz="3200"/>
              <a:t>	-	“I took photographs of . . . .”</a:t>
            </a:r>
          </a:p>
          <a:p>
            <a:pPr marL="533400" indent="-533400">
              <a:buNone/>
            </a:pPr>
            <a:r>
              <a:rPr lang="en-US" altLang="en-US"/>
              <a:t>	</a:t>
            </a:r>
          </a:p>
          <a:p>
            <a:pPr marL="533400" indent="-533400">
              <a:buNone/>
            </a:pPr>
            <a:r>
              <a:rPr lang="en-US" altLang="en-US"/>
              <a:t>	</a:t>
            </a:r>
            <a:r>
              <a:rPr lang="en-US" altLang="en-US" sz="3200"/>
              <a:t>a. </a:t>
            </a:r>
            <a:r>
              <a:rPr lang="en-US" altLang="en-US" sz="3200" u="sng"/>
              <a:t>Present tense</a:t>
            </a:r>
            <a:r>
              <a:rPr lang="en-US" altLang="en-US" sz="3200"/>
              <a:t> </a:t>
            </a:r>
          </a:p>
          <a:p>
            <a:pPr marL="533400" indent="-533400">
              <a:buNone/>
            </a:pPr>
            <a:r>
              <a:rPr lang="en-US" altLang="en-US" sz="3200"/>
              <a:t>	    - not applicable in court</a:t>
            </a:r>
          </a:p>
          <a:p>
            <a:pPr marL="533400" indent="-533400">
              <a:buFont typeface="Wingdings" panose="05000000000000000000" pitchFamily="2" charset="2"/>
              <a:buAutoNum type="arabicPeriod" startAt="2"/>
            </a:pPr>
            <a:endParaRPr lang="en-US" altLang="en-US"/>
          </a:p>
          <a:p>
            <a:pPr marL="533400" indent="-533400">
              <a:buFont typeface="Wingdings" panose="05000000000000000000" pitchFamily="2" charset="2"/>
              <a:buAutoNum type="arabicPeriod" startAt="2"/>
            </a:pPr>
            <a:r>
              <a:rPr lang="en-US" altLang="en-US" sz="3200" b="1"/>
              <a:t>Write in first person</a:t>
            </a:r>
          </a:p>
          <a:p>
            <a:pPr marL="533400" indent="-533400">
              <a:buNone/>
            </a:pPr>
            <a:r>
              <a:rPr lang="en-US" altLang="en-US"/>
              <a:t>	</a:t>
            </a:r>
            <a:r>
              <a:rPr lang="en-US" altLang="en-US" sz="3200"/>
              <a:t>-	I / me / my / we / us / our</a:t>
            </a:r>
          </a:p>
          <a:p>
            <a:pPr marL="533400" indent="-533400">
              <a:buNone/>
            </a:pPr>
            <a:r>
              <a:rPr lang="en-US" altLang="en-US" sz="3200"/>
              <a:t>	-	“I contacted Mr. Smith at . . . .”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8DE8E31-BAD0-4014-9606-29CF7355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715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/>
              <a:t>What to record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6C59DC8-5947-4199-9C81-EA252402DB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762000"/>
            <a:ext cx="9144000" cy="60960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3200"/>
              <a:t>Information to answer: when / where / who /    what  / why / how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u="sng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When</a:t>
            </a:r>
            <a:r>
              <a:rPr lang="en-US" altLang="en-US" sz="3200"/>
              <a:t> – happen / discovered / reported / did police arrive?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Where</a:t>
            </a:r>
            <a:r>
              <a:rPr lang="en-US" altLang="en-US" sz="3200"/>
              <a:t> – crime happen / evidence found / do witnesses live / suspects frequent most often?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Who</a:t>
            </a:r>
            <a:r>
              <a:rPr lang="en-US" altLang="en-US" sz="3200"/>
              <a:t> – are suspects / accomplices / victims / saw or heard something / was talked to?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F21D96A-7449-4B93-A856-A1B76046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563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/>
              <a:t>What to record, cont.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512BDF7-380E-4695-8A2B-10C7EB3CB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685800"/>
            <a:ext cx="9144000" cy="60198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AutoNum type="arabicPeriod" startAt="4"/>
            </a:pPr>
            <a:r>
              <a:rPr lang="en-US" altLang="en-US" sz="3200" b="1"/>
              <a:t>What</a:t>
            </a:r>
            <a:r>
              <a:rPr lang="en-US" altLang="en-US" sz="3200"/>
              <a:t> – type of crime / was damaged /         was value of property / was said?</a:t>
            </a:r>
          </a:p>
          <a:p>
            <a:pPr marL="571500" indent="-571500">
              <a:buNone/>
            </a:pPr>
            <a:endParaRPr lang="en-US" altLang="en-US" sz="3200"/>
          </a:p>
          <a:p>
            <a:pPr marL="571500" indent="-571500">
              <a:buFont typeface="Wingdings" panose="05000000000000000000" pitchFamily="2" charset="2"/>
              <a:buAutoNum type="arabicPeriod" startAt="5"/>
            </a:pPr>
            <a:r>
              <a:rPr lang="en-US" altLang="en-US" sz="3200" b="1"/>
              <a:t>Why</a:t>
            </a:r>
            <a:r>
              <a:rPr lang="en-US" altLang="en-US" sz="3200"/>
              <a:t> – a particular crime / certain property taken / crime committed?</a:t>
            </a:r>
          </a:p>
          <a:p>
            <a:pPr marL="571500" indent="-571500">
              <a:buFont typeface="Wingdings" panose="05000000000000000000" pitchFamily="2" charset="2"/>
              <a:buAutoNum type="arabicPeriod" startAt="5"/>
            </a:pPr>
            <a:endParaRPr lang="en-US" altLang="en-US" b="1"/>
          </a:p>
          <a:p>
            <a:pPr marL="571500" indent="-571500">
              <a:buFont typeface="Wingdings" panose="05000000000000000000" pitchFamily="2" charset="2"/>
              <a:buAutoNum type="arabicPeriod" startAt="5"/>
            </a:pPr>
            <a:r>
              <a:rPr lang="en-US" altLang="en-US" sz="3200" b="1"/>
              <a:t>How</a:t>
            </a:r>
            <a:r>
              <a:rPr lang="en-US" altLang="en-US" sz="3200"/>
              <a:t> – crime discovered / crime compare / crime occurred / evidence found?</a:t>
            </a:r>
          </a:p>
          <a:p>
            <a:pPr marL="571500" indent="-571500">
              <a:buNone/>
            </a:pPr>
            <a:r>
              <a:rPr lang="en-US" altLang="en-US" sz="3200"/>
              <a:t>	- ask specific questions</a:t>
            </a:r>
          </a:p>
          <a:p>
            <a:pPr marL="571500" indent="-571500">
              <a:buNone/>
            </a:pPr>
            <a:r>
              <a:rPr lang="en-US" altLang="en-US" sz="3200"/>
              <a:t>	- depends on crime 	 	</a:t>
            </a:r>
          </a:p>
          <a:p>
            <a:pPr marL="571500" indent="-571500">
              <a:buNone/>
            </a:pPr>
            <a:r>
              <a:rPr lang="en-US" altLang="en-US" sz="3200"/>
              <a:t>	- how committed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C075D9-CD0B-41B9-ADE3-3107FD602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563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/>
              <a:t>Be objective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B2344A0-2038-4CD1-87DE-E7F9A9E361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762000"/>
            <a:ext cx="9144000" cy="60960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No emotional overtones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sz="320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“Stated” / “claimed” </a:t>
            </a:r>
          </a:p>
          <a:p>
            <a:pPr marL="533400" indent="-533400">
              <a:buNone/>
            </a:pPr>
            <a:r>
              <a:rPr lang="en-US" altLang="en-US" sz="3200"/>
              <a:t>	- be ready to defend in court</a:t>
            </a:r>
          </a:p>
          <a:p>
            <a:pPr marL="533400" indent="-533400">
              <a:buNone/>
            </a:pPr>
            <a:r>
              <a:rPr lang="en-US" altLang="en-US" sz="3200"/>
              <a:t>	- use “</a:t>
            </a:r>
            <a:r>
              <a:rPr lang="en-US" altLang="en-US" sz="3200" b="1"/>
              <a:t>said</a:t>
            </a:r>
            <a:r>
              <a:rPr lang="en-US" altLang="en-US" sz="3200"/>
              <a:t>”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endParaRPr lang="en-US" altLang="en-US" sz="3200"/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sz="3200" b="1"/>
              <a:t>No conclusionary language</a:t>
            </a:r>
          </a:p>
          <a:p>
            <a:pPr marL="533400" indent="-533400">
              <a:buNone/>
            </a:pPr>
            <a:r>
              <a:rPr lang="en-US" altLang="en-US" sz="3200"/>
              <a:t>	- be concise</a:t>
            </a:r>
          </a:p>
          <a:p>
            <a:pPr marL="533400" indent="-533400">
              <a:buNone/>
            </a:pPr>
            <a:r>
              <a:rPr lang="en-US" altLang="en-US" sz="3200"/>
              <a:t>	- avoid wordiness</a:t>
            </a:r>
          </a:p>
          <a:p>
            <a:pPr marL="533400" indent="-533400">
              <a:buNone/>
            </a:pPr>
            <a:r>
              <a:rPr lang="en-US" altLang="en-US" sz="3200"/>
              <a:t>	- simplify and clarify (thesaurus / dictionary)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8E8EE78-A371-4533-A70C-D6156EC7C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563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/>
              <a:t>Be objective, cont.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E7666C8-773C-4D84-AF72-C59756090D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685800"/>
            <a:ext cx="9144000" cy="61722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3200" b="1"/>
              <a:t>1.	Use simple words / publicly accepted</a:t>
            </a:r>
          </a:p>
          <a:p>
            <a:pPr marL="533400" indent="-533400">
              <a:buNone/>
            </a:pPr>
            <a:endParaRPr lang="en-US" altLang="en-US" sz="3200"/>
          </a:p>
          <a:p>
            <a:pPr marL="533400" indent="-533400">
              <a:buNone/>
            </a:pPr>
            <a:r>
              <a:rPr lang="en-US" altLang="en-US" sz="3200" b="1"/>
              <a:t>2.	Good understanding of spelling / punctuation / sentence structure</a:t>
            </a:r>
          </a:p>
          <a:p>
            <a:pPr marL="533400" indent="-533400"/>
            <a:endParaRPr lang="en-US" altLang="en-US" sz="3200"/>
          </a:p>
          <a:p>
            <a:pPr marL="533400" indent="-533400">
              <a:buNone/>
            </a:pPr>
            <a:r>
              <a:rPr lang="en-US" altLang="en-US" sz="3200" b="1"/>
              <a:t>3.	Stay away from abbreviations</a:t>
            </a:r>
            <a:r>
              <a:rPr lang="en-US" altLang="en-US" sz="3200"/>
              <a:t> (unless necessary)</a:t>
            </a:r>
          </a:p>
          <a:p>
            <a:pPr marL="533400" indent="-533400"/>
            <a:endParaRPr lang="en-US" altLang="en-US" sz="3200"/>
          </a:p>
          <a:p>
            <a:pPr marL="533400" indent="-533400">
              <a:buNone/>
            </a:pPr>
            <a:r>
              <a:rPr lang="en-US" altLang="en-US" sz="3200" b="1"/>
              <a:t>4.	Capitalize last names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AA6F-0E3B-4127-B3EF-58296B51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Note Taking: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71305-D245-4730-BAE5-43A1C571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https://www.youtube.com/watch?v=efpTyQ49zxA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307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7A8B-EF6F-49C4-A95B-E9FBDA68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69" y="2919148"/>
            <a:ext cx="10058400" cy="1450757"/>
          </a:xfrm>
        </p:spPr>
        <p:txBody>
          <a:bodyPr/>
          <a:lstStyle/>
          <a:p>
            <a:r>
              <a:rPr lang="en-CA" dirty="0"/>
              <a:t>Okay lets look at some crime scene Notes…</a:t>
            </a:r>
          </a:p>
        </p:txBody>
      </p:sp>
    </p:spTree>
    <p:extLst>
      <p:ext uri="{BB962C8B-B14F-4D97-AF65-F5344CB8AC3E}">
        <p14:creationId xmlns:p14="http://schemas.microsoft.com/office/powerpoint/2010/main" val="252944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5AF5849-CA20-4259-8C1F-DAEECB8BC2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762000"/>
            <a:ext cx="7772400" cy="2057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Crime Scene Note Taking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4B8789-594A-4646-8C4C-04A3B7679C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5" descr="crime_scene_notes_1_cut">
            <a:extLst>
              <a:ext uri="{FF2B5EF4-FFF2-40B4-BE49-F238E27FC236}">
                <a16:creationId xmlns:a16="http://schemas.microsoft.com/office/drawing/2014/main" id="{78D75AAE-1B66-4EF1-8493-FBBBBA55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716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33B7E3C-0665-4EF8-82CA-1B6CE01AB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CS Notes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308E5C7-0A67-4F94-9A66-0DBEF2F78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rgbClr val="FF0000"/>
                </a:solidFill>
              </a:rPr>
              <a:t>Who?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–Who were victims, witnesses, and suspects.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–Provide full description of suspect and vehicles.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•Age, height, weight, skin color, hair color/style, voice, tattoos, and clothing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•Obtain as much information as possible for victims/suspects including place of employment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•Make, model, style, and color of vehicle if possible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•</a:t>
            </a:r>
            <a:r>
              <a:rPr lang="en-US" altLang="en-US" sz="1600">
                <a:solidFill>
                  <a:srgbClr val="FF0000"/>
                </a:solidFill>
              </a:rPr>
              <a:t>What</a:t>
            </a:r>
            <a:r>
              <a:rPr lang="en-US" altLang="en-US" sz="160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–What type of crime occurred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–What damage or injury was caused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–What happened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–What was said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–What evidence was found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rgbClr val="FF0000"/>
                </a:solidFill>
              </a:rPr>
              <a:t>•Where</a:t>
            </a:r>
            <a:r>
              <a:rPr lang="en-US" altLang="en-US" sz="160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–Where did crime occur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–Where was evidence found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–Where do victims, witnesses, and suspects live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70C8F24-B036-4B9F-9008-BAFAEAB55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CS Notes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6880A8F-1313-48B5-B59C-23C8ADB48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FF0000"/>
                </a:solidFill>
              </a:rPr>
              <a:t>When</a:t>
            </a:r>
            <a:r>
              <a:rPr lang="en-US" altLang="en-US" sz="180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–When did crime occur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•If exact date/time not know develop time range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–When were the Police called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–When did the Police arrive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–When were suspects arrested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FF0000"/>
                </a:solidFill>
              </a:rPr>
              <a:t>•Why</a:t>
            </a:r>
            <a:r>
              <a:rPr lang="en-US" altLang="en-US" sz="180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–Why was crime committed at this location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–Why was crime committed at this time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–Was there motive or intent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–Was a specific person or piece of property targeted?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•</a:t>
            </a:r>
            <a:r>
              <a:rPr lang="en-US" altLang="en-US" sz="1800">
                <a:solidFill>
                  <a:srgbClr val="FF0000"/>
                </a:solidFill>
              </a:rPr>
              <a:t>How?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–How was crime discovered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–How did the crime occur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–How was evidence found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E25B-4706-4CFD-83AD-A8190489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Outline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8B91-BCF6-4F7A-A0A6-AD619E7D0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be handed out</a:t>
            </a:r>
          </a:p>
        </p:txBody>
      </p:sp>
    </p:spTree>
    <p:extLst>
      <p:ext uri="{BB962C8B-B14F-4D97-AF65-F5344CB8AC3E}">
        <p14:creationId xmlns:p14="http://schemas.microsoft.com/office/powerpoint/2010/main" val="389753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C67F40-79FB-4D8A-99C9-BBF4BFA9E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3C43997-06A1-421E-9911-F31D5835A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•</a:t>
            </a:r>
            <a:r>
              <a:rPr lang="en-US" altLang="en-US" sz="2400">
                <a:solidFill>
                  <a:srgbClr val="FF0000"/>
                </a:solidFill>
              </a:rPr>
              <a:t>Write brief, legible, abbreviated notes </a:t>
            </a:r>
            <a:r>
              <a:rPr lang="en-US" altLang="en-US" sz="2400"/>
              <a:t>that others will be able to understand.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Notes in INK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Bound notebook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Mistakes crossed out with single 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Pages numbered consecutively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Pages initialed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5124" name="Picture 5" descr="ANd9GcTRRZhDFdJlALvxUDnZ59ptaIuLB229rhHpj2IkrbvegqUTiaTmGw">
            <a:extLst>
              <a:ext uri="{FF2B5EF4-FFF2-40B4-BE49-F238E27FC236}">
                <a16:creationId xmlns:a16="http://schemas.microsoft.com/office/drawing/2014/main" id="{CED736A1-1AE3-4D7C-9DF9-B8A481BE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477838"/>
            <a:ext cx="2524125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95D8183-30D9-434D-8378-7B827A9C6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Crime Scene Investigation</a:t>
            </a:r>
          </a:p>
        </p:txBody>
      </p:sp>
      <p:pic>
        <p:nvPicPr>
          <p:cNvPr id="6147" name="Picture 3" descr="img068">
            <a:extLst>
              <a:ext uri="{FF2B5EF4-FFF2-40B4-BE49-F238E27FC236}">
                <a16:creationId xmlns:a16="http://schemas.microsoft.com/office/drawing/2014/main" id="{E82561A0-684F-41D8-9C32-7DEF5005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1" y="1143000"/>
            <a:ext cx="3597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D8B3014-847C-4764-9263-ED53D4BFA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Crime Scene Investigation</a:t>
            </a:r>
          </a:p>
        </p:txBody>
      </p:sp>
      <p:pic>
        <p:nvPicPr>
          <p:cNvPr id="7171" name="Picture 3" descr="img069">
            <a:extLst>
              <a:ext uri="{FF2B5EF4-FFF2-40B4-BE49-F238E27FC236}">
                <a16:creationId xmlns:a16="http://schemas.microsoft.com/office/drawing/2014/main" id="{46D4ECF7-D5BC-46E6-B1F1-FD93E4765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295400"/>
            <a:ext cx="6361113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861ACFA-9A33-442C-9D51-66D4C9037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/>
            </a:br>
            <a:r>
              <a:rPr lang="en-US" altLang="en-US"/>
              <a:t>Typically…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0BEC521-4E1A-475B-8B12-09E400D25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notes and reports should be done in a </a:t>
            </a:r>
            <a:r>
              <a:rPr lang="en-US" altLang="en-US" sz="2800">
                <a:solidFill>
                  <a:srgbClr val="FF0000"/>
                </a:solidFill>
              </a:rPr>
              <a:t>chronological order</a:t>
            </a:r>
            <a:r>
              <a:rPr lang="en-US" altLang="en-US" sz="2800"/>
              <a:t> and should include </a:t>
            </a:r>
            <a:r>
              <a:rPr lang="en-US" altLang="en-US" sz="2800" b="1"/>
              <a:t>no opinions, no analysis, or no conclusions</a:t>
            </a:r>
            <a:r>
              <a:rPr lang="en-US" altLang="en-US" sz="2800"/>
              <a:t>. </a:t>
            </a:r>
            <a:r>
              <a:rPr lang="en-US" altLang="en-US" sz="2800">
                <a:solidFill>
                  <a:srgbClr val="FF0000"/>
                </a:solidFill>
              </a:rPr>
              <a:t>Just the facts</a:t>
            </a:r>
            <a:r>
              <a:rPr lang="en-US" altLang="en-US" sz="2800"/>
              <a:t>!!!!  Document what is seen, not what one thinks. The final report should tell a </a:t>
            </a:r>
            <a:r>
              <a:rPr lang="en-US" altLang="en-US" sz="2800">
                <a:solidFill>
                  <a:srgbClr val="FF0000"/>
                </a:solidFill>
              </a:rPr>
              <a:t>descriptive story</a:t>
            </a:r>
            <a:r>
              <a:rPr lang="en-US" altLang="en-US" sz="2800"/>
              <a:t>. A general description of the crime scene should be given just as the investigator sees it when he/she does the initial walk through of the scene.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A1C4F87-CE59-43D2-96F8-5689FF873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6474665-1072-4FAD-AB94-5DCEA0D4E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latin typeface="Castellar" panose="020A0402060406010301" pitchFamily="18" charset="0"/>
              </a:rPr>
              <a:t>ONE LINE THROUGH MISTAKES</a:t>
            </a:r>
            <a:r>
              <a:rPr lang="en-US" altLang="en-US" b="1"/>
              <a:t> !!!!  </a:t>
            </a:r>
            <a:r>
              <a:rPr lang="en-US" altLang="en-US" b="1">
                <a:solidFill>
                  <a:srgbClr val="FF0000"/>
                </a:solidFill>
              </a:rPr>
              <a:t>NO ERASERS!!!</a:t>
            </a:r>
          </a:p>
          <a:p>
            <a:pPr eaLnBrk="1" hangingPunct="1"/>
            <a:r>
              <a:rPr lang="en-US" altLang="en-US" b="1"/>
              <a:t>Only valid in court if procedure is followed</a:t>
            </a:r>
          </a:p>
        </p:txBody>
      </p:sp>
      <p:sp>
        <p:nvSpPr>
          <p:cNvPr id="9220" name="AutoShape 5" descr="Z">
            <a:extLst>
              <a:ext uri="{FF2B5EF4-FFF2-40B4-BE49-F238E27FC236}">
                <a16:creationId xmlns:a16="http://schemas.microsoft.com/office/drawing/2014/main" id="{938D0595-115E-480B-BECD-A7F26DD67E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1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AutoShape 7" descr="Z">
            <a:extLst>
              <a:ext uri="{FF2B5EF4-FFF2-40B4-BE49-F238E27FC236}">
                <a16:creationId xmlns:a16="http://schemas.microsoft.com/office/drawing/2014/main" id="{54B32186-7ACE-4BEC-BFCA-159EB1452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1" y="1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22" name="Picture 9" descr="handwriting">
            <a:extLst>
              <a:ext uri="{FF2B5EF4-FFF2-40B4-BE49-F238E27FC236}">
                <a16:creationId xmlns:a16="http://schemas.microsoft.com/office/drawing/2014/main" id="{C630E769-5C26-472D-8589-1D370459A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51816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C5716B6-A81E-465F-807D-A2F646B7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DAC59AB5-93F6-4950-8DFB-CEDA5EE34A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81000"/>
            <a:ext cx="8458200" cy="54864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77CBF9E-264A-4385-A2F5-E9AAB996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D432962-38DF-4AD9-9198-26B63F6D0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04800"/>
            <a:ext cx="8305800" cy="5564188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F0C5FF8-2037-474E-9034-731B05EA6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Crime Scene Investigation</a:t>
            </a:r>
          </a:p>
        </p:txBody>
      </p:sp>
      <p:pic>
        <p:nvPicPr>
          <p:cNvPr id="12291" name="Picture 3" descr="img070">
            <a:extLst>
              <a:ext uri="{FF2B5EF4-FFF2-40B4-BE49-F238E27FC236}">
                <a16:creationId xmlns:a16="http://schemas.microsoft.com/office/drawing/2014/main" id="{A198A882-7930-4813-A293-7F6B8C18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38862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img073">
            <a:extLst>
              <a:ext uri="{FF2B5EF4-FFF2-40B4-BE49-F238E27FC236}">
                <a16:creationId xmlns:a16="http://schemas.microsoft.com/office/drawing/2014/main" id="{FA485366-A7B7-42FF-99C7-40DA3E73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3987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1223906-59AF-4B14-A2D0-4563C2650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72D2E9E-2723-45DA-8779-37D1EE196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6" name="AutoShape 5" descr="2Q==">
            <a:extLst>
              <a:ext uri="{FF2B5EF4-FFF2-40B4-BE49-F238E27FC236}">
                <a16:creationId xmlns:a16="http://schemas.microsoft.com/office/drawing/2014/main" id="{D113A83D-A986-4DFC-AC2B-891FC65182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7" name="Picture 7" descr="sketch-lg">
            <a:extLst>
              <a:ext uri="{FF2B5EF4-FFF2-40B4-BE49-F238E27FC236}">
                <a16:creationId xmlns:a16="http://schemas.microsoft.com/office/drawing/2014/main" id="{4FCC176E-D443-4E60-9208-FE34FFF9C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79248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EF3BB3D-4C22-420D-863F-336B0BE7C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Crime Scene Investigation</a:t>
            </a:r>
          </a:p>
        </p:txBody>
      </p:sp>
      <p:pic>
        <p:nvPicPr>
          <p:cNvPr id="14339" name="Picture 3" descr="img072">
            <a:extLst>
              <a:ext uri="{FF2B5EF4-FFF2-40B4-BE49-F238E27FC236}">
                <a16:creationId xmlns:a16="http://schemas.microsoft.com/office/drawing/2014/main" id="{B66EEAB1-40BC-4C20-87F4-9C6EB412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1"/>
            <a:ext cx="74676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50016FC-CEEC-4D4C-9D06-63FE7FF3B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715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/>
              <a:t>Note Taking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261C40B-9878-4130-9C40-447D88CE00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Notes made by officer</a:t>
            </a:r>
            <a:r>
              <a:rPr lang="en-US" altLang="en-US" sz="3200"/>
              <a:t> </a:t>
            </a:r>
          </a:p>
          <a:p>
            <a:pPr marL="571500" indent="-571500">
              <a:buNone/>
            </a:pPr>
            <a:r>
              <a:rPr lang="en-US" altLang="en-US" sz="3200"/>
              <a:t>	- called “</a:t>
            </a:r>
            <a:r>
              <a:rPr lang="en-US" altLang="en-US" sz="3200" i="1"/>
              <a:t>field notes”</a:t>
            </a:r>
          </a:p>
          <a:p>
            <a:pPr marL="571500" indent="-571500">
              <a:buNone/>
            </a:pPr>
            <a:r>
              <a:rPr lang="en-US" altLang="en-US" sz="3200" i="1"/>
              <a:t>	- </a:t>
            </a:r>
            <a:r>
              <a:rPr lang="en-US" altLang="en-US" sz="3200"/>
              <a:t>written at time</a:t>
            </a:r>
          </a:p>
          <a:p>
            <a:pPr marL="571500" indent="-571500">
              <a:buNone/>
            </a:pPr>
            <a:r>
              <a:rPr lang="en-US" altLang="en-US" sz="3200"/>
              <a:t>	- for final report</a:t>
            </a:r>
          </a:p>
          <a:p>
            <a:pPr marL="571500" indent="-571500">
              <a:buNone/>
            </a:pPr>
            <a:r>
              <a:rPr lang="en-US" altLang="en-US" sz="3200"/>
              <a:t>	- need not be saved (policy)</a:t>
            </a:r>
            <a:endParaRPr lang="en-US" altLang="en-US" sz="3200" i="1"/>
          </a:p>
          <a:p>
            <a:pPr marL="571500" indent="-571500">
              <a:buNone/>
            </a:pPr>
            <a:endParaRPr lang="en-US" altLang="en-US" sz="3200"/>
          </a:p>
          <a:p>
            <a:pPr marL="571500" indent="-571500">
              <a:buFont typeface="Wingdings" panose="05000000000000000000" pitchFamily="2" charset="2"/>
              <a:buAutoNum type="arabicPeriod" startAt="2"/>
            </a:pPr>
            <a:r>
              <a:rPr lang="en-US" altLang="en-US" sz="3200" b="1"/>
              <a:t>Not unique to police</a:t>
            </a:r>
          </a:p>
          <a:p>
            <a:pPr marL="571500" indent="-571500">
              <a:buNone/>
            </a:pPr>
            <a:r>
              <a:rPr lang="en-US" altLang="en-US" sz="3200"/>
              <a:t>	- news reporters</a:t>
            </a:r>
          </a:p>
          <a:p>
            <a:pPr marL="571500" indent="-571500">
              <a:buNone/>
            </a:pPr>
            <a:r>
              <a:rPr lang="en-US" altLang="en-US" sz="3200"/>
              <a:t>	- doctors</a:t>
            </a:r>
          </a:p>
          <a:p>
            <a:pPr marL="571500" indent="-571500">
              <a:buNone/>
            </a:pPr>
            <a:r>
              <a:rPr lang="en-US" altLang="en-US" sz="3200"/>
              <a:t>	- lawyers and judges</a:t>
            </a:r>
          </a:p>
          <a:p>
            <a:pPr marL="571500" indent="-571500">
              <a:buNone/>
            </a:pPr>
            <a:r>
              <a:rPr lang="en-US" altLang="en-US" sz="3200"/>
              <a:t>	- students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F5D6DD4-CCD6-4BA9-B982-B2C492A1A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6B6AC58-B87C-469A-874E-BDB43EBC6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5" descr="image002">
            <a:extLst>
              <a:ext uri="{FF2B5EF4-FFF2-40B4-BE49-F238E27FC236}">
                <a16:creationId xmlns:a16="http://schemas.microsoft.com/office/drawing/2014/main" id="{C0FDBB12-F327-480A-AEC2-8EB61CAC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1"/>
            <a:ext cx="80010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0515DC5-9379-4E87-B4E0-B6026EB9F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51C6119-864B-48EF-BEBD-D67FFDBDF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5" descr="ANd9GcQrPkyKCLYR_BfGWX3kMrrw_QO_kJ9KRDG5Yuj3eHDLMEX4QdRyMQ">
            <a:extLst>
              <a:ext uri="{FF2B5EF4-FFF2-40B4-BE49-F238E27FC236}">
                <a16:creationId xmlns:a16="http://schemas.microsoft.com/office/drawing/2014/main" id="{D89C2CDC-0CFD-4066-AE9F-CA1727C5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7696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8A89E37-F614-47CB-A5FF-DE7A6EF48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27AC7C2-6FD0-44B0-BADC-A1761408E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5" descr="ANd9GcRWIjKid4XzwVkNWmWImtj_I93AjTWBhMHM9J21r0cp51xJuv5e">
            <a:extLst>
              <a:ext uri="{FF2B5EF4-FFF2-40B4-BE49-F238E27FC236}">
                <a16:creationId xmlns:a16="http://schemas.microsoft.com/office/drawing/2014/main" id="{11B1E906-D362-48E9-983F-FD633D14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1317C03-833E-4B5B-AEC1-08B2F71AE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766A00B-D986-451D-9DA8-6823F2560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7" descr="ANd9GcQNFzinqrxRHWZfyf8bRCLwBVAPudaCPVCjpTSS_9XsWwzMiG7R">
            <a:extLst>
              <a:ext uri="{FF2B5EF4-FFF2-40B4-BE49-F238E27FC236}">
                <a16:creationId xmlns:a16="http://schemas.microsoft.com/office/drawing/2014/main" id="{66C0631B-EA4B-4D03-8F63-7A90A084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6934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D837F4-C17F-4EAC-B158-9E20D2AC0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BB8E124-93A6-49D6-AD8F-152154F8F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5" descr="ANd9GcSuw6ThlJJ--oOhgD_lykTQwJahbTKYxwcwmpTwxi2odgS4vrpqHw">
            <a:extLst>
              <a:ext uri="{FF2B5EF4-FFF2-40B4-BE49-F238E27FC236}">
                <a16:creationId xmlns:a16="http://schemas.microsoft.com/office/drawing/2014/main" id="{10F896A5-F2D7-422D-ABA9-8F0B002A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7391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DF9D401-4322-483D-8CCF-21AB27963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E03161-83B0-44AA-A9B1-23D6538AA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5" descr="ANd9GcQmT9kUzxLNfhVo0VWOTChJfjESLv1_U5TtKp9stCSlukKJF8AY">
            <a:extLst>
              <a:ext uri="{FF2B5EF4-FFF2-40B4-BE49-F238E27FC236}">
                <a16:creationId xmlns:a16="http://schemas.microsoft.com/office/drawing/2014/main" id="{F4355FB3-DA43-47CB-86F5-CC60DE86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B664-B3B5-4844-8B92-505814C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 Incident Note 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6E73-0A40-47FE-99EA-265C0E034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https://www.youtube.com/watch?v=hY1LukxY4c4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924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781-AA62-49F7-A575-09284B2D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37" y="2247925"/>
            <a:ext cx="10058400" cy="1450757"/>
          </a:xfrm>
        </p:spPr>
        <p:txBody>
          <a:bodyPr/>
          <a:lstStyle/>
          <a:p>
            <a:r>
              <a:rPr lang="en-CA" dirty="0"/>
              <a:t>Reading: Chapter 1</a:t>
            </a:r>
          </a:p>
        </p:txBody>
      </p:sp>
    </p:spTree>
    <p:extLst>
      <p:ext uri="{BB962C8B-B14F-4D97-AF65-F5344CB8AC3E}">
        <p14:creationId xmlns:p14="http://schemas.microsoft.com/office/powerpoint/2010/main" val="11731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66CBF3F-A405-437C-8C0F-F264958FB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639762"/>
          </a:xfrm>
        </p:spPr>
        <p:txBody>
          <a:bodyPr/>
          <a:lstStyle/>
          <a:p>
            <a:pPr algn="ctr" eaLnBrk="1" hangingPunct="1"/>
            <a:r>
              <a:rPr lang="en-US" altLang="en-US" sz="3500"/>
              <a:t>Note taking, cont.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89E57A7-757B-4452-A0D4-372DFC7E0B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3. </a:t>
            </a:r>
            <a:r>
              <a:rPr lang="en-US" altLang="en-US" sz="3200" b="1"/>
              <a:t>Notes: brief records</a:t>
            </a:r>
            <a:r>
              <a:rPr lang="en-US" altLang="en-US" sz="320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/>
              <a:t>	 - what is seen / heard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/>
              <a:t>	a. </a:t>
            </a:r>
            <a:r>
              <a:rPr lang="en-US" altLang="en-US" sz="3200" u="sng"/>
              <a:t>Investigative notes</a:t>
            </a:r>
            <a:r>
              <a:rPr lang="en-US" altLang="en-US" sz="320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/>
              <a:t>	    - permanent written record of facts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/>
              <a:t>	b. </a:t>
            </a:r>
            <a:r>
              <a:rPr lang="en-US" altLang="en-US" sz="3200" u="sng"/>
              <a:t>Further investigation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/>
              <a:t>	c. </a:t>
            </a:r>
            <a:r>
              <a:rPr lang="en-US" altLang="en-US" sz="3200" u="sng"/>
              <a:t>Writing the report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/>
              <a:t>	d. </a:t>
            </a:r>
            <a:r>
              <a:rPr lang="en-US" altLang="en-US" sz="3200" u="sng"/>
              <a:t>Prosecuting the case</a:t>
            </a:r>
            <a:r>
              <a:rPr lang="en-US" altLang="en-US" sz="3200"/>
              <a:t>	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99574EF-C1D9-407E-BED2-399357AE0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639762"/>
          </a:xfrm>
        </p:spPr>
        <p:txBody>
          <a:bodyPr/>
          <a:lstStyle/>
          <a:p>
            <a:pPr algn="ctr" eaLnBrk="1" hangingPunct="1"/>
            <a:r>
              <a:rPr lang="en-US" altLang="en-US" sz="3500"/>
              <a:t>Note taking, cont.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17021C4-D2F7-408E-90E5-A20306408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9144000" cy="5943600"/>
          </a:xfrm>
        </p:spPr>
        <p:txBody>
          <a:bodyPr>
            <a:normAutofit lnSpcReduction="10000"/>
          </a:bodyPr>
          <a:lstStyle/>
          <a:p>
            <a:pPr marL="533400" indent="-533400">
              <a:buFont typeface="Wingdings" panose="05000000000000000000" pitchFamily="2" charset="2"/>
              <a:buAutoNum type="arabicPeriod" startAt="4"/>
            </a:pPr>
            <a:r>
              <a:rPr lang="en-US" altLang="en-US" sz="3200" b="1"/>
              <a:t>Reports based on fact</a:t>
            </a:r>
          </a:p>
          <a:p>
            <a:pPr marL="533400" indent="-533400">
              <a:buNone/>
            </a:pPr>
            <a:r>
              <a:rPr lang="en-US" altLang="en-US" sz="3200"/>
              <a:t>	- come from your notes</a:t>
            </a:r>
          </a:p>
          <a:p>
            <a:pPr marL="533400" indent="-533400">
              <a:buNone/>
            </a:pPr>
            <a:r>
              <a:rPr lang="en-US" altLang="en-US" sz="3200"/>
              <a:t>	</a:t>
            </a:r>
          </a:p>
          <a:p>
            <a:pPr marL="533400" indent="-533400">
              <a:buNone/>
            </a:pPr>
            <a:r>
              <a:rPr lang="en-US" altLang="en-US" sz="3200"/>
              <a:t>	a. </a:t>
            </a:r>
            <a:r>
              <a:rPr lang="en-US" altLang="en-US" sz="3200" u="sng"/>
              <a:t>A continual process</a:t>
            </a:r>
          </a:p>
          <a:p>
            <a:pPr marL="533400" indent="-533400">
              <a:buNone/>
            </a:pPr>
            <a:r>
              <a:rPr lang="en-US" altLang="en-US" sz="3200"/>
              <a:t>	-	it is a record of all information</a:t>
            </a:r>
          </a:p>
          <a:p>
            <a:pPr marL="533400" indent="-533400">
              <a:buNone/>
            </a:pPr>
            <a:r>
              <a:rPr lang="en-US" altLang="en-US" sz="3200"/>
              <a:t>	</a:t>
            </a:r>
          </a:p>
          <a:p>
            <a:pPr marL="533400" indent="-533400">
              <a:buNone/>
            </a:pPr>
            <a:r>
              <a:rPr lang="en-US" altLang="en-US" sz="3200"/>
              <a:t>	b. </a:t>
            </a:r>
            <a:r>
              <a:rPr lang="en-US" altLang="en-US" sz="3200" u="sng"/>
              <a:t>Not in your notes</a:t>
            </a:r>
          </a:p>
          <a:p>
            <a:pPr marL="533400" indent="-533400">
              <a:buNone/>
            </a:pPr>
            <a:r>
              <a:rPr lang="en-US" altLang="en-US" sz="3200"/>
              <a:t>	    - may not go into report</a:t>
            </a:r>
          </a:p>
          <a:p>
            <a:pPr marL="533400" indent="-533400">
              <a:buNone/>
            </a:pPr>
            <a:r>
              <a:rPr lang="en-US" altLang="en-US" sz="3200"/>
              <a:t>	</a:t>
            </a:r>
          </a:p>
          <a:p>
            <a:pPr marL="533400" indent="-533400">
              <a:buNone/>
            </a:pPr>
            <a:r>
              <a:rPr lang="en-US" altLang="en-US" sz="3200"/>
              <a:t>	c. </a:t>
            </a:r>
            <a:r>
              <a:rPr lang="en-US" altLang="en-US" sz="3200" u="sng"/>
              <a:t>Not in report / hard to justify</a:t>
            </a:r>
            <a:r>
              <a:rPr lang="en-US" altLang="en-US" sz="32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5A4B580-0D08-416E-807C-89304519D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563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/>
              <a:t>Note taking, cont.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EB0A780-96DD-4360-9C2E-466AD03F24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685800"/>
            <a:ext cx="9144000" cy="61722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 startAt="5"/>
            </a:pPr>
            <a:r>
              <a:rPr lang="en-US" altLang="en-US" sz="3200" b="1"/>
              <a:t>Fail to take proper notes</a:t>
            </a:r>
          </a:p>
          <a:p>
            <a:pPr marL="533400" indent="-533400">
              <a:buNone/>
            </a:pPr>
            <a:r>
              <a:rPr lang="en-US" altLang="en-US" sz="3200"/>
              <a:t>	- embarrassing </a:t>
            </a:r>
          </a:p>
          <a:p>
            <a:pPr marL="533400" indent="-533400">
              <a:buNone/>
            </a:pPr>
            <a:r>
              <a:rPr lang="en-US" altLang="en-US" sz="3200"/>
              <a:t>	</a:t>
            </a:r>
          </a:p>
          <a:p>
            <a:pPr marL="533400" indent="-533400">
              <a:buNone/>
            </a:pPr>
            <a:r>
              <a:rPr lang="en-US" altLang="en-US" sz="3200"/>
              <a:t>	a. </a:t>
            </a:r>
            <a:r>
              <a:rPr lang="en-US" altLang="en-US" sz="3200" u="sng"/>
              <a:t>Front of detectives</a:t>
            </a:r>
            <a:r>
              <a:rPr lang="en-US" altLang="en-US" sz="3200"/>
              <a:t> </a:t>
            </a:r>
          </a:p>
          <a:p>
            <a:pPr marL="533400" indent="-533400">
              <a:buNone/>
            </a:pPr>
            <a:endParaRPr lang="en-US" altLang="en-US" sz="3200"/>
          </a:p>
          <a:p>
            <a:pPr marL="533400" indent="-533400">
              <a:buNone/>
            </a:pPr>
            <a:r>
              <a:rPr lang="en-US" altLang="en-US" sz="3200"/>
              <a:t>	b.	</a:t>
            </a:r>
            <a:r>
              <a:rPr lang="en-US" altLang="en-US" sz="3200" u="sng"/>
              <a:t>Front of superior officers</a:t>
            </a:r>
          </a:p>
          <a:p>
            <a:pPr marL="533400" indent="-533400">
              <a:buNone/>
            </a:pPr>
            <a:r>
              <a:rPr lang="en-US" altLang="en-US" sz="3200"/>
              <a:t>	</a:t>
            </a:r>
          </a:p>
          <a:p>
            <a:pPr marL="533400" indent="-533400">
              <a:buNone/>
            </a:pPr>
            <a:r>
              <a:rPr lang="en-US" altLang="en-US" sz="3200"/>
              <a:t>	c. </a:t>
            </a:r>
            <a:r>
              <a:rPr lang="en-US" altLang="en-US" sz="3200" u="sng"/>
              <a:t>Front of court</a:t>
            </a:r>
            <a:r>
              <a:rPr lang="en-US" altLang="en-US" sz="3200"/>
              <a:t> </a:t>
            </a:r>
          </a:p>
          <a:p>
            <a:pPr marL="533400" indent="-533400">
              <a:buNone/>
            </a:pPr>
            <a:r>
              <a:rPr lang="en-US" altLang="en-US" sz="3200"/>
              <a:t>	    - you wrote from memory  	  		         	 - the next day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D6175E-C3D6-4D9A-A947-D07BF8877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Preparing to Take Notes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7F3200E-0388-455A-B405-8751BF550B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Basis for the written report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b="1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Taken in chronological order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Headings used for clarity</a:t>
            </a:r>
          </a:p>
          <a:p>
            <a:pPr marL="533400" indent="-533400">
              <a:buNone/>
            </a:pPr>
            <a:r>
              <a:rPr lang="en-US" altLang="en-US" sz="3200"/>
              <a:t>	-	assignment / arrival / contact / search / 	evidence / conclusion</a:t>
            </a:r>
          </a:p>
          <a:p>
            <a:pPr marL="533400" indent="-533400">
              <a:buFont typeface="Wingdings" panose="05000000000000000000" pitchFamily="2" charset="2"/>
              <a:buAutoNum type="arabicPeriod" startAt="4"/>
            </a:pPr>
            <a:endParaRPr lang="en-US" altLang="en-US"/>
          </a:p>
          <a:p>
            <a:pPr marL="533400" indent="-533400">
              <a:buFont typeface="Wingdings" panose="05000000000000000000" pitchFamily="2" charset="2"/>
              <a:buAutoNum type="arabicPeriod" startAt="4"/>
            </a:pPr>
            <a:r>
              <a:rPr lang="en-US" altLang="en-US" sz="3200" b="1"/>
              <a:t>Can be subpoenaed</a:t>
            </a:r>
          </a:p>
          <a:p>
            <a:pPr marL="533400" indent="-533400">
              <a:buNone/>
            </a:pPr>
            <a:r>
              <a:rPr lang="en-US" altLang="en-US" sz="3200" b="1"/>
              <a:t>	</a:t>
            </a:r>
            <a:r>
              <a:rPr lang="en-US" altLang="en-US" sz="3200"/>
              <a:t>- loose-leaf vs. bound </a:t>
            </a:r>
          </a:p>
          <a:p>
            <a:pPr marL="533400" indent="-533400">
              <a:buNone/>
            </a:pPr>
            <a:r>
              <a:rPr lang="en-US" altLang="en-US" sz="3200"/>
              <a:t>	- pocket notebook / writing tablet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F0B228D-2EF8-4CF2-8288-758C4FC93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639762"/>
          </a:xfrm>
        </p:spPr>
        <p:txBody>
          <a:bodyPr/>
          <a:lstStyle/>
          <a:p>
            <a:pPr algn="ctr" eaLnBrk="1" hangingPunct="1"/>
            <a:r>
              <a:rPr lang="en-US" altLang="en-US" sz="3500"/>
              <a:t>What notes are used for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C58B95C-BB29-4A46-AC35-313DE7BC01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9144000" cy="60198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Writing report</a:t>
            </a:r>
          </a:p>
          <a:p>
            <a:pPr marL="571500" indent="-571500">
              <a:buNone/>
            </a:pPr>
            <a:r>
              <a:rPr lang="en-US" altLang="en-US" sz="3200"/>
              <a:t>	-	expand upon notes taken</a:t>
            </a:r>
          </a:p>
          <a:p>
            <a:pPr marL="571500" indent="-571500">
              <a:buFont typeface="Wingdings" panose="05000000000000000000" pitchFamily="2" charset="2"/>
              <a:buAutoNum type="arabicPeriod" startAt="2"/>
            </a:pPr>
            <a:endParaRPr lang="en-US" altLang="en-US" sz="3200"/>
          </a:p>
          <a:p>
            <a:pPr marL="571500" indent="-571500">
              <a:buFont typeface="Wingdings" panose="05000000000000000000" pitchFamily="2" charset="2"/>
              <a:buAutoNum type="arabicPeriod" startAt="2"/>
            </a:pPr>
            <a:r>
              <a:rPr lang="en-US" altLang="en-US" sz="3200" b="1"/>
              <a:t>Making sketches / diagrams</a:t>
            </a:r>
          </a:p>
          <a:p>
            <a:pPr marL="571500" indent="-571500">
              <a:buNone/>
            </a:pPr>
            <a:r>
              <a:rPr lang="en-US" altLang="en-US" sz="3200"/>
              <a:t>	-	measurements taken for a professional 	sketch</a:t>
            </a:r>
          </a:p>
          <a:p>
            <a:pPr marL="571500" indent="-571500">
              <a:buFont typeface="Wingdings" panose="05000000000000000000" pitchFamily="2" charset="2"/>
              <a:buAutoNum type="arabicPeriod" startAt="3"/>
            </a:pPr>
            <a:endParaRPr lang="en-US" altLang="en-US" sz="3200"/>
          </a:p>
          <a:p>
            <a:pPr marL="571500" indent="-571500">
              <a:buFont typeface="Wingdings" panose="05000000000000000000" pitchFamily="2" charset="2"/>
              <a:buAutoNum type="arabicPeriod" startAt="3"/>
            </a:pPr>
            <a:r>
              <a:rPr lang="en-US" altLang="en-US" sz="3200" b="1"/>
              <a:t>Testify in court </a:t>
            </a:r>
          </a:p>
          <a:p>
            <a:pPr marL="571500" indent="-571500">
              <a:buNone/>
            </a:pPr>
            <a:r>
              <a:rPr lang="en-US" altLang="en-US" sz="3200"/>
              <a:t>	</a:t>
            </a:r>
          </a:p>
          <a:p>
            <a:pPr marL="571500" indent="-571500">
              <a:buFont typeface="Wingdings" panose="05000000000000000000" pitchFamily="2" charset="2"/>
              <a:buAutoNum type="arabicPeriod" startAt="4"/>
            </a:pPr>
            <a:r>
              <a:rPr lang="en-US" altLang="en-US" sz="3200" b="1"/>
              <a:t>Further investigation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16F4627-92C6-442D-A70C-8A9BFB702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563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/>
              <a:t>When to take notes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D902CD4-9AE8-4E02-A361-E723A264AC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685800"/>
            <a:ext cx="9144000" cy="61722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en-US" altLang="en-US" sz="3200" b="1"/>
              <a:t>As information is received</a:t>
            </a:r>
            <a:r>
              <a:rPr lang="en-US" altLang="en-US" sz="3200"/>
              <a:t> </a:t>
            </a:r>
          </a:p>
          <a:p>
            <a:pPr marL="571500" indent="-571500">
              <a:buNone/>
            </a:pPr>
            <a:r>
              <a:rPr lang="en-US" altLang="en-US" sz="3200"/>
              <a:t>	- or immediately thereafter</a:t>
            </a:r>
          </a:p>
          <a:p>
            <a:pPr marL="571500" indent="-571500">
              <a:buFont typeface="Wingdings" panose="05000000000000000000" pitchFamily="2" charset="2"/>
              <a:buAutoNum type="arabicPeriod" startAt="2"/>
            </a:pPr>
            <a:endParaRPr lang="en-US" altLang="en-US"/>
          </a:p>
          <a:p>
            <a:pPr marL="571500" indent="-571500">
              <a:buFont typeface="Wingdings" panose="05000000000000000000" pitchFamily="2" charset="2"/>
              <a:buAutoNum type="arabicPeriod" startAt="2"/>
            </a:pPr>
            <a:r>
              <a:rPr lang="en-US" altLang="en-US" sz="3200" b="1"/>
              <a:t>Soon as possible</a:t>
            </a:r>
          </a:p>
          <a:p>
            <a:pPr marL="571500" indent="-571500">
              <a:buNone/>
            </a:pPr>
            <a:r>
              <a:rPr lang="en-US" altLang="en-US" sz="3200"/>
              <a:t>	- after receiving call</a:t>
            </a:r>
          </a:p>
          <a:p>
            <a:pPr marL="571500" indent="-571500">
              <a:buNone/>
            </a:pPr>
            <a:endParaRPr lang="en-US" altLang="en-US"/>
          </a:p>
          <a:p>
            <a:pPr marL="571500" indent="-571500">
              <a:buFont typeface="Wingdings" panose="05000000000000000000" pitchFamily="2" charset="2"/>
              <a:buAutoNum type="arabicPeriod" startAt="3"/>
            </a:pPr>
            <a:r>
              <a:rPr lang="en-US" altLang="en-US" sz="3200" b="1"/>
              <a:t>Continue as received</a:t>
            </a:r>
          </a:p>
          <a:p>
            <a:pPr marL="571500" indent="-571500">
              <a:buFont typeface="Wingdings" panose="05000000000000000000" pitchFamily="2" charset="2"/>
              <a:buAutoNum type="arabicPeriod" startAt="3"/>
            </a:pPr>
            <a:endParaRPr lang="en-US" altLang="en-US"/>
          </a:p>
          <a:p>
            <a:pPr marL="571500" indent="-571500">
              <a:buFont typeface="Wingdings" panose="05000000000000000000" pitchFamily="2" charset="2"/>
              <a:buAutoNum type="arabicPeriod" startAt="3"/>
            </a:pPr>
            <a:r>
              <a:rPr lang="en-US" altLang="en-US" sz="3200" b="1"/>
              <a:t>When impossible</a:t>
            </a:r>
          </a:p>
          <a:p>
            <a:pPr marL="571500" indent="-571500">
              <a:buNone/>
            </a:pPr>
            <a:r>
              <a:rPr lang="en-US" altLang="en-US" sz="3200"/>
              <a:t>	- remember / write asap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</TotalTime>
  <Words>637</Words>
  <Application>Microsoft Office PowerPoint</Application>
  <PresentationFormat>Widescreen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Castellar</vt:lpstr>
      <vt:lpstr>Wingdings</vt:lpstr>
      <vt:lpstr>Retrospect</vt:lpstr>
      <vt:lpstr>PFP 304 Interviewing and Investigations</vt:lpstr>
      <vt:lpstr>Course Outline and Expectations</vt:lpstr>
      <vt:lpstr>Note Taking</vt:lpstr>
      <vt:lpstr>Note taking, cont.</vt:lpstr>
      <vt:lpstr>Note taking, cont.</vt:lpstr>
      <vt:lpstr>Note taking, cont.</vt:lpstr>
      <vt:lpstr>Preparing to Take Notes</vt:lpstr>
      <vt:lpstr>What notes are used for</vt:lpstr>
      <vt:lpstr>When to take notes</vt:lpstr>
      <vt:lpstr>Write in past tense / first person</vt:lpstr>
      <vt:lpstr>What to record</vt:lpstr>
      <vt:lpstr>What to record, cont.</vt:lpstr>
      <vt:lpstr>Be objective </vt:lpstr>
      <vt:lpstr>Be objective, cont.</vt:lpstr>
      <vt:lpstr>Note Taking: Investigations</vt:lpstr>
      <vt:lpstr>Okay lets look at some crime scene Notes…</vt:lpstr>
      <vt:lpstr>Crime Scene Note Taking</vt:lpstr>
      <vt:lpstr>CS Notes</vt:lpstr>
      <vt:lpstr>CS Notes</vt:lpstr>
      <vt:lpstr>Guidelines</vt:lpstr>
      <vt:lpstr>Crime Scene Investigation</vt:lpstr>
      <vt:lpstr>Crime Scene Investigation</vt:lpstr>
      <vt:lpstr> Typically…</vt:lpstr>
      <vt:lpstr>PowerPoint Presentation</vt:lpstr>
      <vt:lpstr>PowerPoint Presentation</vt:lpstr>
      <vt:lpstr>PowerPoint Presentation</vt:lpstr>
      <vt:lpstr>Crime Scene Investigation</vt:lpstr>
      <vt:lpstr>PowerPoint Presentation</vt:lpstr>
      <vt:lpstr>Crime Scene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Incident Note Taking</vt:lpstr>
      <vt:lpstr>Reading: Chapter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PFP 304 Interviewing and Investigations</dc:title>
  <dc:creator>AMANDA SUNDELL</dc:creator>
  <cp:lastModifiedBy>AMANDA SUNDELL</cp:lastModifiedBy>
  <cp:revision>4</cp:revision>
  <dcterms:created xsi:type="dcterms:W3CDTF">2019-05-02T17:34:03Z</dcterms:created>
  <dcterms:modified xsi:type="dcterms:W3CDTF">2019-05-02T17:53:30Z</dcterms:modified>
</cp:coreProperties>
</file>